
<file path=[Content_Types].xml><?xml version="1.0" encoding="utf-8"?>
<Types xmlns="http://schemas.openxmlformats.org/package/2006/content-types">
  <Default Extension="3gp" ContentType="audio/3gpp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74" r:id="rId2"/>
    <p:sldId id="256" r:id="rId3"/>
    <p:sldId id="258" r:id="rId4"/>
    <p:sldId id="269" r:id="rId5"/>
    <p:sldId id="285" r:id="rId6"/>
    <p:sldId id="282" r:id="rId7"/>
    <p:sldId id="283" r:id="rId8"/>
    <p:sldId id="272" r:id="rId9"/>
    <p:sldId id="259" r:id="rId10"/>
    <p:sldId id="262" r:id="rId11"/>
    <p:sldId id="267" r:id="rId12"/>
    <p:sldId id="276" r:id="rId13"/>
    <p:sldId id="277" r:id="rId14"/>
    <p:sldId id="278" r:id="rId15"/>
    <p:sldId id="281" r:id="rId16"/>
    <p:sldId id="280" r:id="rId17"/>
    <p:sldId id="294" r:id="rId18"/>
    <p:sldId id="287" r:id="rId19"/>
    <p:sldId id="288" r:id="rId20"/>
    <p:sldId id="289" r:id="rId21"/>
    <p:sldId id="292" r:id="rId22"/>
    <p:sldId id="290" r:id="rId23"/>
    <p:sldId id="295" r:id="rId24"/>
    <p:sldId id="296" r:id="rId25"/>
    <p:sldId id="298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12" r:id="rId36"/>
    <p:sldId id="307" r:id="rId37"/>
    <p:sldId id="308" r:id="rId38"/>
    <p:sldId id="309" r:id="rId39"/>
    <p:sldId id="310" r:id="rId40"/>
    <p:sldId id="311" r:id="rId41"/>
    <p:sldId id="275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s-419" dirty="0">
                <a:solidFill>
                  <a:schemeClr val="tx1"/>
                </a:solidFill>
              </a:rPr>
              <a:t>¿Sabes cuánto tiempo trae de sanción una deserción?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2. ¿Sabes cuánto tiempo trae de sanción una deserción? 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1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7D1-403B-8D90-3946AE0C168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2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7D1-403B-8D90-3946AE0C168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3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17D1-403B-8D90-3946AE0C168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4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17D1-403B-8D90-3946AE0C16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A. 6 Meses</c:v>
                </c:pt>
                <c:pt idx="1">
                  <c:v>B. 9 Meses</c:v>
                </c:pt>
                <c:pt idx="2">
                  <c:v>C. 15 Meses</c:v>
                </c:pt>
                <c:pt idx="3">
                  <c:v>D.24 Meses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1.2</c:v>
                </c:pt>
                <c:pt idx="2">
                  <c:v>1.1000000000000001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D1-403B-8D90-3946AE0C168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s-419" dirty="0">
                <a:solidFill>
                  <a:schemeClr val="tx1"/>
                </a:solidFill>
              </a:rPr>
              <a:t>¿Se puede pedir traslado de Sede?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974926502602902"/>
          <c:y val="0.14166927640494162"/>
          <c:w val="0.40501469947941959"/>
          <c:h val="0.7160330440211053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 ¿Se puede pedir traslado de Sede?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1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D406-4608-A49D-B2AD152DAA8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2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D406-4608-A49D-B2AD152DAA8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3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D406-4608-A49D-B2AD152DAA8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hueMod val="94000"/>
                      <a:satMod val="130000"/>
                      <a:lumMod val="128000"/>
                    </a:schemeClr>
                  </a:gs>
                  <a:gs pos="100000">
                    <a:schemeClr val="accent4">
                      <a:shade val="94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innerShdw blurRad="25400" dist="12700" dir="13500000">
                  <a:srgbClr val="000000">
                    <a:alpha val="45000"/>
                  </a:srgb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D406-4608-A49D-B2AD152DAA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A. Si </c:v>
                </c:pt>
                <c:pt idx="1">
                  <c:v>B. No</c:v>
                </c:pt>
                <c:pt idx="2">
                  <c:v>C. Tal vez</c:v>
                </c:pt>
                <c:pt idx="3">
                  <c:v>D. No sabe no responde 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7.1</c:v>
                </c:pt>
                <c:pt idx="1">
                  <c:v>2.2000000000000002</c:v>
                </c:pt>
                <c:pt idx="2">
                  <c:v>0.5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06-4608-A49D-B2AD152DAA8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3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95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101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688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418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8110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0503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1278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21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20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379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836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857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81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4351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1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20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64ACEE1-0A3E-49A5-A7D2-2CED1F084D04}" type="datetimeFigureOut">
              <a:rPr lang="es-ES" smtClean="0"/>
              <a:t>04/12/2018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A611CE7-CD36-4302-8AC2-614790E129A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773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Primer%20trimestre/Requerimientos/Requerimientos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Primer%20trimestre/Casos%20de%20uso/Cases.vp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Primer%20trimestre/Casos%20de%20uso/Casos%20de%20uso%20extendido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2%20-%20trimestre/Diccionario%20de%20datos/proyect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Segundo%20trimestre/Diagrama%20de%20gantt/Proyect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Segundo%20trimestre/Prototipo%20no%20fun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Tercer%20trimestre/Sentencias%20SQL/Sentencias%20DDL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Tercer%20trimestre/Sentencias%20SQL/Sentencias%20DML.tx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Tercer%20trimestre/Prototipo%20no%20funcion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Tercer%20trimestre/Control%20de%20versiones/Control%20de%20versiones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Tercer%20trimestre/Informe%20de%20costos/Informe%20general%20de%20costos.m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Cuarto%20trimestre/Manual%20tecnico/Manual%20tecnico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Cuarto%20trimestre/Pruebas/Caja%20negra.xls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4%20-%20trimestre/Pruebas/Informe%20Caja%20negra.docx" TargetMode="Externa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Cuarto%20trimestre/Manual%20de%20usuar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4%20-%20trimestre/Plan%20de%20respaldo/Plan%20de%20respaldo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Cuarto%20trimestre/Informe%20de%20migracion%20de%20datos/Informe%20migracion%20de%20datos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Quinto%20trimestre/Proveedores/Proveedores.doc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Quinto%20trimestre/Contrato/Contrato%20SABAJ.doc" TargetMode="External"/><Relationship Id="rId7" Type="http://schemas.openxmlformats.org/officeDocument/2006/relationships/hyperlink" Target="Quinto%20trimestre/Contrato/Contratos%20SABAJ/Contrato%20de%20sebastian.doc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Quinto%20trimestre/Contrato/Contratos%20SABAJ/Contrato%20de%20brandon.docx" TargetMode="Externa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5%20-%20trimestre/Informe%20Tecnico/Informe%20Tecnico%20SABAJ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3gp"/><Relationship Id="rId1" Type="http://schemas.microsoft.com/office/2007/relationships/media" Target="../media/media1.3g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hyperlink" Target="Primer%20trimestre/Recoleccion%20de%20informacion/Encuesta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683" y="516430"/>
            <a:ext cx="8014602" cy="3371387"/>
          </a:xfrm>
        </p:spPr>
        <p:txBody>
          <a:bodyPr>
            <a:normAutofit fontScale="90000"/>
          </a:bodyPr>
          <a:lstStyle/>
          <a:p>
            <a:r>
              <a:rPr lang="es-419" sz="4800" dirty="0">
                <a:latin typeface="Cooper Std Black" panose="0208090304030B020404" pitchFamily="18" charset="0"/>
              </a:rPr>
              <a:t>Sistema de información para el registro de las novedades de aprendices</a:t>
            </a:r>
            <a:br>
              <a:rPr lang="es-ES" sz="4400" dirty="0">
                <a:latin typeface="Cooper Std Black" panose="0208090304030B020404" pitchFamily="18" charset="0"/>
              </a:rPr>
            </a:b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002021" y="4264454"/>
            <a:ext cx="6310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Brandon Barrera </a:t>
            </a:r>
            <a:endParaRPr lang="es-CO" sz="3200" dirty="0"/>
          </a:p>
          <a:p>
            <a:r>
              <a:rPr lang="es-ES_tradnl" sz="3200" dirty="0"/>
              <a:t>Sebastián Martínez</a:t>
            </a:r>
            <a:endParaRPr lang="es-CO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7" y="1106482"/>
            <a:ext cx="4655713" cy="46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6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905638"/>
              </p:ext>
            </p:extLst>
          </p:nvPr>
        </p:nvGraphicFramePr>
        <p:xfrm>
          <a:off x="560173" y="518984"/>
          <a:ext cx="11063416" cy="5865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752775"/>
              </p:ext>
            </p:extLst>
          </p:nvPr>
        </p:nvGraphicFramePr>
        <p:xfrm>
          <a:off x="560174" y="502508"/>
          <a:ext cx="11096368" cy="5881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ágono 17"/>
          <p:cNvSpPr/>
          <p:nvPr/>
        </p:nvSpPr>
        <p:spPr>
          <a:xfrm>
            <a:off x="2238627" y="2535045"/>
            <a:ext cx="7562334" cy="16187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0" name="Cheurón 39"/>
          <p:cNvSpPr/>
          <p:nvPr/>
        </p:nvSpPr>
        <p:spPr>
          <a:xfrm>
            <a:off x="7727238" y="2817567"/>
            <a:ext cx="1772140" cy="1066801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5903" y="65902"/>
            <a:ext cx="1482811" cy="6716617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10363199" y="671383"/>
            <a:ext cx="1548713" cy="539990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50789" y="469555"/>
            <a:ext cx="313038" cy="59093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dirty="0">
                <a:solidFill>
                  <a:srgbClr val="7030A0"/>
                </a:solidFill>
                <a:latin typeface="Comic Sans MS" panose="030F0702030302020204" pitchFamily="66" charset="0"/>
              </a:rPr>
              <a:t>Necesidades del usuario</a:t>
            </a:r>
            <a:endParaRPr lang="es-ES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013987" y="907508"/>
            <a:ext cx="247136" cy="48013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419" dirty="0">
                <a:solidFill>
                  <a:srgbClr val="7030A0"/>
                </a:solidFill>
              </a:rPr>
              <a:t>Usuario satisfecho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14" name="Flecha abajo 13"/>
          <p:cNvSpPr/>
          <p:nvPr/>
        </p:nvSpPr>
        <p:spPr>
          <a:xfrm>
            <a:off x="5601730" y="2068085"/>
            <a:ext cx="403654" cy="442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Flecha abajo 14"/>
          <p:cNvSpPr/>
          <p:nvPr/>
        </p:nvSpPr>
        <p:spPr>
          <a:xfrm rot="10800000">
            <a:off x="5601730" y="4156662"/>
            <a:ext cx="403654" cy="391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Pentágono 15"/>
          <p:cNvSpPr/>
          <p:nvPr/>
        </p:nvSpPr>
        <p:spPr>
          <a:xfrm>
            <a:off x="2238627" y="442446"/>
            <a:ext cx="7562334" cy="162285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Pentágono 16"/>
          <p:cNvSpPr/>
          <p:nvPr/>
        </p:nvSpPr>
        <p:spPr>
          <a:xfrm>
            <a:off x="2238627" y="4547959"/>
            <a:ext cx="7562334" cy="16187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heurón 18"/>
          <p:cNvSpPr/>
          <p:nvPr/>
        </p:nvSpPr>
        <p:spPr>
          <a:xfrm>
            <a:off x="3494898" y="4932741"/>
            <a:ext cx="1762897" cy="849170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900" dirty="0">
                <a:solidFill>
                  <a:schemeClr val="tx1"/>
                </a:solidFill>
                <a:latin typeface="Comic Sans MS" panose="030F0702030302020204" pitchFamily="66" charset="0"/>
              </a:rPr>
              <a:t>Instructores, Coordinación, Apoyo de coordinación,etc.</a:t>
            </a:r>
            <a:endParaRPr lang="es-ES" sz="9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Cheurón 20"/>
          <p:cNvSpPr/>
          <p:nvPr/>
        </p:nvSpPr>
        <p:spPr>
          <a:xfrm>
            <a:off x="2775229" y="719010"/>
            <a:ext cx="1793461" cy="1071145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900" dirty="0">
                <a:solidFill>
                  <a:schemeClr val="tx1"/>
                </a:solidFill>
                <a:latin typeface="Comic Sans MS" panose="030F0702030302020204" pitchFamily="66" charset="0"/>
              </a:rPr>
              <a:t>Aplicación Tri Gestores de archivos.</a:t>
            </a:r>
            <a:endParaRPr lang="es-ES" sz="9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Cheurón 19"/>
          <p:cNvSpPr/>
          <p:nvPr/>
        </p:nvSpPr>
        <p:spPr>
          <a:xfrm>
            <a:off x="4825312" y="4932741"/>
            <a:ext cx="1688754" cy="849170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900" dirty="0">
                <a:solidFill>
                  <a:schemeClr val="tx1"/>
                </a:solidFill>
                <a:latin typeface="Comic Sans MS" panose="030F0702030302020204" pitchFamily="66" charset="0"/>
              </a:rPr>
              <a:t>Gestion por parte de los aprendices. </a:t>
            </a:r>
            <a:endParaRPr lang="es-ES" sz="9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Cheurón 21"/>
          <p:cNvSpPr/>
          <p:nvPr/>
        </p:nvSpPr>
        <p:spPr>
          <a:xfrm>
            <a:off x="6081831" y="4932741"/>
            <a:ext cx="1688754" cy="849170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900">
                <a:solidFill>
                  <a:schemeClr val="tx1"/>
                </a:solidFill>
                <a:latin typeface="Comic Sans MS" panose="030F0702030302020204" pitchFamily="66" charset="0"/>
              </a:rPr>
              <a:t>Gestion </a:t>
            </a:r>
            <a:r>
              <a:rPr lang="es-419" sz="900" dirty="0">
                <a:solidFill>
                  <a:schemeClr val="tx1"/>
                </a:solidFill>
                <a:latin typeface="Comic Sans MS" panose="030F0702030302020204" pitchFamily="66" charset="0"/>
              </a:rPr>
              <a:t>de los recursos disponibles. </a:t>
            </a:r>
            <a:endParaRPr lang="es-ES" sz="9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Cheurón 1"/>
          <p:cNvSpPr/>
          <p:nvPr/>
        </p:nvSpPr>
        <p:spPr>
          <a:xfrm>
            <a:off x="4029455" y="719010"/>
            <a:ext cx="1774102" cy="1066801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85119" y="965216"/>
            <a:ext cx="12047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0" dirty="0">
                <a:latin typeface="Comic Sans MS" panose="030F0702030302020204" pitchFamily="66" charset="0"/>
              </a:rPr>
              <a:t>Gestión de control para </a:t>
            </a:r>
          </a:p>
          <a:p>
            <a:pPr algn="ctr"/>
            <a:r>
              <a:rPr lang="es-CO" sz="1100" dirty="0">
                <a:latin typeface="Comic Sans MS" panose="030F0702030302020204" pitchFamily="66" charset="0"/>
              </a:rPr>
              <a:t>roles</a:t>
            </a:r>
            <a:endParaRPr lang="es-ES" sz="1100" dirty="0">
              <a:latin typeface="Comic Sans MS" panose="030F0702030302020204" pitchFamily="66" charset="0"/>
            </a:endParaRPr>
          </a:p>
        </p:txBody>
      </p:sp>
      <p:sp>
        <p:nvSpPr>
          <p:cNvPr id="23" name="Cheurón 22"/>
          <p:cNvSpPr/>
          <p:nvPr/>
        </p:nvSpPr>
        <p:spPr>
          <a:xfrm>
            <a:off x="5280489" y="716226"/>
            <a:ext cx="1761368" cy="1069585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811063" y="976758"/>
            <a:ext cx="102973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latin typeface="Comic Sans MS" panose="030F0702030302020204" pitchFamily="66" charset="0"/>
              </a:rPr>
              <a:t>Actualización frecuente de la pagina</a:t>
            </a:r>
            <a:endParaRPr lang="es-ES" sz="1050" dirty="0">
              <a:latin typeface="Comic Sans MS" panose="030F0702030302020204" pitchFamily="66" charset="0"/>
            </a:endParaRPr>
          </a:p>
        </p:txBody>
      </p:sp>
      <p:sp>
        <p:nvSpPr>
          <p:cNvPr id="24" name="Cheurón 23"/>
          <p:cNvSpPr/>
          <p:nvPr/>
        </p:nvSpPr>
        <p:spPr>
          <a:xfrm>
            <a:off x="6501253" y="720472"/>
            <a:ext cx="1643447" cy="1066801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56202" y="983580"/>
            <a:ext cx="11038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50" dirty="0">
                <a:latin typeface="Comic Sans MS" panose="030F0702030302020204" pitchFamily="66" charset="0"/>
              </a:rPr>
              <a:t>Gestión de administración</a:t>
            </a:r>
            <a:endParaRPr lang="es-ES" sz="1050" dirty="0">
              <a:latin typeface="Comic Sans MS" panose="030F0702030302020204" pitchFamily="66" charset="0"/>
            </a:endParaRPr>
          </a:p>
        </p:txBody>
      </p:sp>
      <p:sp>
        <p:nvSpPr>
          <p:cNvPr id="25" name="Cheurón 24"/>
          <p:cNvSpPr/>
          <p:nvPr/>
        </p:nvSpPr>
        <p:spPr>
          <a:xfrm>
            <a:off x="7623089" y="719010"/>
            <a:ext cx="1749197" cy="1066801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060073" y="907508"/>
            <a:ext cx="976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900" dirty="0">
                <a:latin typeface="Comic Sans MS" panose="030F0702030302020204" pitchFamily="66" charset="0"/>
              </a:rPr>
              <a:t>Gestión para el fácil ingreso a la plataforma</a:t>
            </a:r>
            <a:endParaRPr lang="es-ES" sz="900" dirty="0">
              <a:latin typeface="Comic Sans MS" panose="030F0702030302020204" pitchFamily="66" charset="0"/>
            </a:endParaRPr>
          </a:p>
        </p:txBody>
      </p:sp>
      <p:sp>
        <p:nvSpPr>
          <p:cNvPr id="31" name="Cheurón 30"/>
          <p:cNvSpPr/>
          <p:nvPr/>
        </p:nvSpPr>
        <p:spPr>
          <a:xfrm>
            <a:off x="5054895" y="2817567"/>
            <a:ext cx="2005529" cy="1066801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Registro de novedades</a:t>
            </a:r>
            <a:endParaRPr lang="es-ES"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4" name="Cheurón 33"/>
          <p:cNvSpPr/>
          <p:nvPr/>
        </p:nvSpPr>
        <p:spPr>
          <a:xfrm>
            <a:off x="6506180" y="2817567"/>
            <a:ext cx="1752203" cy="1066801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8280126" y="3135523"/>
            <a:ext cx="115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00" dirty="0">
                <a:latin typeface="Comic Sans MS" panose="030F0702030302020204" pitchFamily="66" charset="0"/>
              </a:rPr>
              <a:t>Análisis de reportes </a:t>
            </a:r>
            <a:endParaRPr lang="es-ES" sz="1100" dirty="0">
              <a:latin typeface="Comic Sans MS" panose="030F0702030302020204" pitchFamily="66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7129100" y="3135523"/>
            <a:ext cx="1152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100" dirty="0">
                <a:latin typeface="Comic Sans MS" panose="030F0702030302020204" pitchFamily="66" charset="0"/>
              </a:rPr>
              <a:t>Gestión de  novedades</a:t>
            </a:r>
            <a:endParaRPr lang="es-ES" sz="1100" dirty="0">
              <a:latin typeface="Comic Sans MS" panose="030F0702030302020204" pitchFamily="66" charset="0"/>
            </a:endParaRPr>
          </a:p>
        </p:txBody>
      </p:sp>
      <p:sp>
        <p:nvSpPr>
          <p:cNvPr id="39" name="Cheurón 38"/>
          <p:cNvSpPr/>
          <p:nvPr/>
        </p:nvSpPr>
        <p:spPr>
          <a:xfrm>
            <a:off x="3526288" y="2817567"/>
            <a:ext cx="2060583" cy="1066801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Solicitud de novedades</a:t>
            </a:r>
            <a:endParaRPr lang="es-ES"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Cheurón 40"/>
          <p:cNvSpPr/>
          <p:nvPr/>
        </p:nvSpPr>
        <p:spPr>
          <a:xfrm>
            <a:off x="2285293" y="2817567"/>
            <a:ext cx="1772570" cy="1066801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200" dirty="0">
                <a:solidFill>
                  <a:schemeClr val="tx1"/>
                </a:solidFill>
                <a:latin typeface="Comic Sans MS" panose="030F0702030302020204" pitchFamily="66" charset="0"/>
              </a:rPr>
              <a:t>Gestión de usuarios</a:t>
            </a:r>
            <a:endParaRPr lang="es-ES" sz="12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985212" y="-13634"/>
            <a:ext cx="219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Comic Sans MS" panose="030F0702030302020204" pitchFamily="66" charset="0"/>
              </a:rPr>
              <a:t>Mapa de procesos</a:t>
            </a:r>
            <a:endParaRPr lang="es-ES" dirty="0">
              <a:latin typeface="Comic Sans MS" panose="030F0702030302020204" pitchFamily="66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708680" y="410455"/>
            <a:ext cx="263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Comic Sans MS" panose="030F0702030302020204" pitchFamily="66" charset="0"/>
              </a:rPr>
              <a:t>Procesos direccionales</a:t>
            </a:r>
            <a:endParaRPr lang="es-ES" dirty="0">
              <a:latin typeface="Comic Sans MS" panose="030F0702030302020204" pitchFamily="66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4639298" y="2491640"/>
            <a:ext cx="233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Comic Sans MS" panose="030F0702030302020204" pitchFamily="66" charset="0"/>
              </a:rPr>
              <a:t>Procesos misionales</a:t>
            </a:r>
            <a:endParaRPr lang="es-ES" dirty="0">
              <a:latin typeface="Comic Sans MS" panose="030F0702030302020204" pitchFamily="66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732970" y="4570533"/>
            <a:ext cx="219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Comic Sans MS" panose="030F0702030302020204" pitchFamily="66" charset="0"/>
              </a:rPr>
              <a:t>Procesos de apoyo</a:t>
            </a:r>
            <a:endParaRPr lang="es-E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2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2752" y="360175"/>
            <a:ext cx="8534400" cy="1507067"/>
          </a:xfrm>
        </p:spPr>
        <p:txBody>
          <a:bodyPr/>
          <a:lstStyle/>
          <a:p>
            <a:pPr algn="ctr"/>
            <a:r>
              <a:rPr lang="es-419" dirty="0">
                <a:latin typeface="Comic Sans MS" panose="030F0702030302020204" pitchFamily="66" charset="0"/>
              </a:rPr>
              <a:t>Hardware y Software con el que cuenta el cliente</a:t>
            </a:r>
            <a:endParaRPr lang="es-ES" dirty="0">
              <a:latin typeface="Comic Sans MS" panose="030F0702030302020204" pitchFamily="66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733793"/>
              </p:ext>
            </p:extLst>
          </p:nvPr>
        </p:nvGraphicFramePr>
        <p:xfrm>
          <a:off x="555494" y="3440691"/>
          <a:ext cx="5400675" cy="254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 dirty="0">
                          <a:effectLst/>
                        </a:rPr>
                        <a:t>Tipo Equipo:</a:t>
                      </a:r>
                      <a:endParaRPr lang="es-E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 dirty="0">
                          <a:effectLst/>
                        </a:rPr>
                        <a:t>PC de mesa</a:t>
                      </a:r>
                      <a:endParaRPr lang="es-E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Marca: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Clonado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Valor: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1’500.000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Procesador: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Intel(R) Core(TM) I3 CPU  540 @ 3.07GHz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Memoria: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8GB (7.87) Utilizables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6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Descripción: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 dirty="0">
                          <a:effectLst/>
                        </a:rPr>
                        <a:t>Pc de mesa con buena memoria RAM, sistema operativo de 64 bits y un procesador no muy potente, pero sirve para varias tareas.</a:t>
                      </a:r>
                      <a:endParaRPr lang="es-E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07698"/>
              </p:ext>
            </p:extLst>
          </p:nvPr>
        </p:nvGraphicFramePr>
        <p:xfrm>
          <a:off x="6229351" y="3440691"/>
          <a:ext cx="5400675" cy="842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Sistema operativo: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Windows 8.1 Pro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Descripción: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 dirty="0">
                          <a:effectLst/>
                        </a:rPr>
                        <a:t>Sistema operativo de 64 bits, Procesador x64</a:t>
                      </a:r>
                      <a:endParaRPr lang="es-E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646111" y="2257168"/>
            <a:ext cx="3764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latin typeface="Comic Sans MS" panose="030F0702030302020204" pitchFamily="66" charset="0"/>
              </a:rPr>
              <a:t>Hardware:</a:t>
            </a:r>
            <a:r>
              <a:rPr lang="es-419" dirty="0"/>
              <a:t> </a:t>
            </a:r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6229351" y="2265406"/>
            <a:ext cx="224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dirty="0">
                <a:latin typeface="Comic Sans MS" panose="030F0702030302020204" pitchFamily="66" charset="0"/>
              </a:rPr>
              <a:t>Software:</a:t>
            </a:r>
            <a:endParaRPr lang="es-ES" sz="3200" dirty="0">
              <a:latin typeface="Comic Sans MS" panose="030F0702030302020204" pitchFamily="66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12438"/>
              </p:ext>
            </p:extLst>
          </p:nvPr>
        </p:nvGraphicFramePr>
        <p:xfrm>
          <a:off x="6229351" y="4398995"/>
          <a:ext cx="5400675" cy="15220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0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Tipo de Red: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Topología de bus.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Por Que: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Es la más factible para esa área de trabajo.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Para Que: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Para que haya más orden y mejor conexión.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hangingPunct="0">
                        <a:spcAft>
                          <a:spcPts val="0"/>
                        </a:spcAft>
                      </a:pPr>
                      <a:r>
                        <a:rPr lang="es-MX" sz="1000" kern="1400">
                          <a:effectLst/>
                        </a:rPr>
                        <a:t>Beneficios:</a:t>
                      </a:r>
                      <a:endParaRPr lang="es-ES" sz="1000" kern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MX" sz="1000" kern="1400" dirty="0">
                          <a:effectLst/>
                        </a:rPr>
                        <a:t>Es mejor ya que en ese ambiente es más factible llevar esta topología.</a:t>
                      </a:r>
                      <a:endParaRPr lang="es-ES" sz="1000" kern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1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2716" y="485670"/>
            <a:ext cx="9404723" cy="1400530"/>
          </a:xfrm>
        </p:spPr>
        <p:txBody>
          <a:bodyPr/>
          <a:lstStyle/>
          <a:p>
            <a:pPr algn="ctr"/>
            <a:r>
              <a:rPr lang="es-419" dirty="0">
                <a:latin typeface="Comic Sans MS" panose="030F0702030302020204" pitchFamily="66" charset="0"/>
              </a:rPr>
              <a:t>Requerimientos funcionales y no funcionales:</a:t>
            </a:r>
            <a:endParaRPr lang="es-ES" dirty="0">
              <a:latin typeface="Comic Sans MS" panose="030F0702030302020204" pitchFamily="66" charset="0"/>
            </a:endParaRPr>
          </a:p>
        </p:txBody>
      </p:sp>
      <p:pic>
        <p:nvPicPr>
          <p:cNvPr id="2052" name="Picture 4" descr="Resultado de imagen para requerimiento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4" y="2432351"/>
            <a:ext cx="442912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9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79054" y="536895"/>
            <a:ext cx="6182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Comic Sans MS" panose="030F0702030302020204" pitchFamily="66" charset="0"/>
              </a:rPr>
              <a:t>Casos de uso:</a:t>
            </a: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1400873"/>
            <a:ext cx="10615448" cy="49859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06" y="4605076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4745" y="436243"/>
            <a:ext cx="6844029" cy="1400530"/>
          </a:xfrm>
        </p:spPr>
        <p:txBody>
          <a:bodyPr/>
          <a:lstStyle/>
          <a:p>
            <a:r>
              <a:rPr lang="es-419" dirty="0">
                <a:latin typeface="Comic Sans MS" panose="030F0702030302020204" pitchFamily="66" charset="0"/>
              </a:rPr>
              <a:t>Casos de uso extendido</a:t>
            </a:r>
            <a:endParaRPr lang="es-E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Imagen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910" y="1836773"/>
            <a:ext cx="29337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106" y="4605076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9425" y="1507649"/>
            <a:ext cx="9453015" cy="3789564"/>
          </a:xfrm>
        </p:spPr>
        <p:txBody>
          <a:bodyPr>
            <a:noAutofit/>
          </a:bodyPr>
          <a:lstStyle/>
          <a:p>
            <a:r>
              <a:rPr lang="es-CO" sz="96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Segundo trimestre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106" y="4605076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702" y="263248"/>
            <a:ext cx="5705262" cy="774720"/>
          </a:xfrm>
        </p:spPr>
        <p:txBody>
          <a:bodyPr>
            <a:normAutofit/>
          </a:bodyPr>
          <a:lstStyle/>
          <a:p>
            <a:pPr algn="ctr"/>
            <a:r>
              <a:rPr lang="es-419" b="1" dirty="0">
                <a:latin typeface="Comic Sans MS" panose="030F0702030302020204" pitchFamily="66" charset="0"/>
              </a:rPr>
              <a:t>Modelo relacional</a:t>
            </a:r>
            <a:endParaRPr lang="es-ES" b="1" dirty="0">
              <a:latin typeface="Comic Sans MS" panose="030F0702030302020204" pitchFamily="66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9C82D-4FF6-4F11-B24B-298804E7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1" y="1109931"/>
            <a:ext cx="10732137" cy="55005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4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82219" y="477431"/>
            <a:ext cx="5672311" cy="782958"/>
          </a:xfrm>
        </p:spPr>
        <p:txBody>
          <a:bodyPr>
            <a:normAutofit fontScale="90000"/>
          </a:bodyPr>
          <a:lstStyle/>
          <a:p>
            <a:r>
              <a:rPr lang="es-419" b="1" dirty="0">
                <a:latin typeface="Comic Sans MS" panose="030F0702030302020204" pitchFamily="66" charset="0"/>
              </a:rPr>
              <a:t>Diccionario de datos</a:t>
            </a:r>
            <a:endParaRPr lang="es-ES" b="1" dirty="0">
              <a:latin typeface="Comic Sans MS" panose="030F0702030302020204" pitchFamily="66" charset="0"/>
            </a:endParaRPr>
          </a:p>
        </p:txBody>
      </p:sp>
      <p:pic>
        <p:nvPicPr>
          <p:cNvPr id="1028" name="Picture 4" descr="Resultado de imagen para diccionario de dato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752" y="1894703"/>
            <a:ext cx="7109244" cy="373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700721" y="425001"/>
            <a:ext cx="6743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7200" dirty="0">
                <a:latin typeface="Cooper Std Black" panose="0208090304030B020404" pitchFamily="18" charset="0"/>
              </a:rPr>
              <a:t>SABAJ</a:t>
            </a:r>
            <a:endParaRPr lang="es-ES" sz="7200" dirty="0">
              <a:latin typeface="Cooper Std Black" panose="0208090304030B0204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97" y="1106482"/>
            <a:ext cx="4655713" cy="465571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32541" y="4046970"/>
            <a:ext cx="4953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000" dirty="0">
                <a:latin typeface="Cooper Std Black" panose="0208090304030B020404" pitchFamily="18" charset="0"/>
              </a:rPr>
              <a:t>“La mejor solución para tu necesidad”</a:t>
            </a:r>
            <a:endParaRPr lang="es-ES" sz="2000" dirty="0">
              <a:latin typeface="Cooper Std Black" panose="02080903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83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4054" y="337387"/>
            <a:ext cx="5318083" cy="741769"/>
          </a:xfrm>
        </p:spPr>
        <p:txBody>
          <a:bodyPr>
            <a:normAutofit fontScale="90000"/>
          </a:bodyPr>
          <a:lstStyle/>
          <a:p>
            <a:r>
              <a:rPr lang="es-419" b="1" dirty="0">
                <a:latin typeface="Comic Sans MS" panose="030F0702030302020204" pitchFamily="66" charset="0"/>
              </a:rPr>
              <a:t>Diagrama de Gantt</a:t>
            </a:r>
            <a:endParaRPr lang="es-ES" b="1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Imagen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34" y="1268326"/>
            <a:ext cx="9534525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89094" y="329151"/>
            <a:ext cx="6899749" cy="758244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Comic Sans MS" panose="030F0702030302020204" pitchFamily="66" charset="0"/>
              </a:rPr>
              <a:t>Diagrama de distribución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AD2E48-EEAD-4195-BAE3-9277F9B27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05" y="1095375"/>
            <a:ext cx="9458325" cy="53389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33980" y="316271"/>
            <a:ext cx="5497112" cy="783654"/>
          </a:xfrm>
        </p:spPr>
        <p:txBody>
          <a:bodyPr>
            <a:normAutofit fontScale="90000"/>
          </a:bodyPr>
          <a:lstStyle/>
          <a:p>
            <a:r>
              <a:rPr lang="es-419" b="1" dirty="0">
                <a:latin typeface="Comic Sans MS" panose="030F0702030302020204" pitchFamily="66" charset="0"/>
              </a:rPr>
              <a:t>Diagrama de clases</a:t>
            </a:r>
            <a:endParaRPr lang="es-ES" b="1" dirty="0">
              <a:latin typeface="Comic Sans MS" panose="030F0702030302020204" pitchFamily="66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75570D9-F634-4179-8E4B-90B1788A9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1163197"/>
            <a:ext cx="10672761" cy="51375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0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4217" y="0"/>
            <a:ext cx="5621996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Prototipo MOckups</a:t>
            </a:r>
          </a:p>
        </p:txBody>
      </p:sp>
      <p:pic>
        <p:nvPicPr>
          <p:cNvPr id="1026" name="Picture 2" descr="Resultado de imagen para prototipo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40" y="1478018"/>
            <a:ext cx="75247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5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19311" y="0"/>
            <a:ext cx="5685058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Normalización Mer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335" y="1608083"/>
            <a:ext cx="10588133" cy="3708399"/>
          </a:xfrm>
        </p:spPr>
        <p:txBody>
          <a:bodyPr>
            <a:noAutofit/>
          </a:bodyPr>
          <a:lstStyle/>
          <a:p>
            <a:r>
              <a:rPr lang="es-CO" sz="9600" b="1" dirty="0"/>
              <a:t>Tercer trimestre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9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1191" y="309470"/>
            <a:ext cx="4723360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Sentencias DDL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2050" name="Picture 2" descr="Resultado de imagen para sentencias ddl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689" y="2078475"/>
            <a:ext cx="8308427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0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25613" y="214877"/>
            <a:ext cx="4619297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Sentencias </a:t>
            </a:r>
            <a:r>
              <a:rPr lang="es-CO" b="1" dirty="0" err="1">
                <a:latin typeface="Comic Sans MS" panose="030F0702030302020204" pitchFamily="66" charset="0"/>
              </a:rPr>
              <a:t>dml</a:t>
            </a:r>
            <a:endParaRPr lang="es-CO" b="1" dirty="0">
              <a:latin typeface="Comic Sans MS" panose="030F0702030302020204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3076" name="Picture 4" descr="Resultado de imagen para sentencias dml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33" y="1721944"/>
            <a:ext cx="8466083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23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9687" y="199112"/>
            <a:ext cx="8534400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Prototipo no funcional CSS</a:t>
            </a:r>
          </a:p>
        </p:txBody>
      </p:sp>
      <p:pic>
        <p:nvPicPr>
          <p:cNvPr id="4098" name="Picture 2" descr="Resultado de imagen para cs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75" y="1457141"/>
            <a:ext cx="8858660" cy="49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5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5619" y="451360"/>
            <a:ext cx="6378740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Control de versiones</a:t>
            </a:r>
          </a:p>
        </p:txBody>
      </p:sp>
      <p:sp>
        <p:nvSpPr>
          <p:cNvPr id="4" name="AutoShape 2" descr="Resultado de imagen para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5124" name="Picture 4" descr="Resultado de imagen para github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29" y="2225622"/>
            <a:ext cx="9647223" cy="320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8519" y="494486"/>
            <a:ext cx="10273048" cy="5815697"/>
          </a:xfrm>
        </p:spPr>
        <p:txBody>
          <a:bodyPr>
            <a:normAutofit fontScale="90000"/>
          </a:bodyPr>
          <a:lstStyle/>
          <a:p>
            <a:r>
              <a:rPr lang="es-419" sz="4800" b="1" dirty="0"/>
              <a:t>Objetivo:</a:t>
            </a:r>
            <a:br>
              <a:rPr lang="es-419" sz="4800" b="1" dirty="0"/>
            </a:br>
            <a:br>
              <a:rPr lang="es-419" sz="4800" dirty="0"/>
            </a:br>
            <a:r>
              <a:rPr lang="es-419" sz="4800" dirty="0"/>
              <a:t>Diseñar un sistema de información en el cual el usuario pueda realizar de forma fácil y eficiente el registro de novedades.</a:t>
            </a:r>
            <a:br>
              <a:rPr lang="es-419" sz="4800" dirty="0"/>
            </a:br>
            <a:endParaRPr lang="es-ES" sz="4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4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8585" y="498656"/>
            <a:ext cx="5448574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Informe de costos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6148" name="Picture 4" descr="Resultado de imagen para costos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288" y="2005723"/>
            <a:ext cx="7601168" cy="39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52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904" y="1103588"/>
            <a:ext cx="11382703" cy="4477406"/>
          </a:xfrm>
        </p:spPr>
        <p:txBody>
          <a:bodyPr>
            <a:noAutofit/>
          </a:bodyPr>
          <a:lstStyle/>
          <a:p>
            <a:r>
              <a:rPr lang="es-CO" sz="9600" b="1" dirty="0"/>
              <a:t>Cuarto trimestre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4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32364" y="656311"/>
            <a:ext cx="4676064" cy="1507067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Manual Técnico</a:t>
            </a:r>
          </a:p>
        </p:txBody>
      </p:sp>
      <p:pic>
        <p:nvPicPr>
          <p:cNvPr id="1028" name="Picture 4" descr="Resultado de imagen para manual tecnico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79" y="2428054"/>
            <a:ext cx="5896304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75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051" y="562062"/>
            <a:ext cx="6087583" cy="1294395"/>
          </a:xfrm>
        </p:spPr>
        <p:txBody>
          <a:bodyPr/>
          <a:lstStyle/>
          <a:p>
            <a:r>
              <a:rPr lang="es-CO" b="1" dirty="0">
                <a:latin typeface="Comic Sans MS" panose="030F0702030302020204" pitchFamily="66" charset="0"/>
              </a:rPr>
              <a:t>Pruebas de software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2050" name="Picture 2" descr="Resultado de imagen para pruebas de software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98" y="1679201"/>
            <a:ext cx="4191594" cy="233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hlinkClick r:id="rId5" action="ppaction://hlinkfile"/>
            <a:extLst>
              <a:ext uri="{FF2B5EF4-FFF2-40B4-BE49-F238E27FC236}">
                <a16:creationId xmlns:a16="http://schemas.microsoft.com/office/drawing/2014/main" id="{9D39169D-DD53-45BB-B675-AF8B01C02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769" y="3176133"/>
            <a:ext cx="2995849" cy="299584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E913D5E-00DF-423B-B48A-44AC9D00C3D9}"/>
              </a:ext>
            </a:extLst>
          </p:cNvPr>
          <p:cNvSpPr txBox="1">
            <a:spLocks/>
          </p:cNvSpPr>
          <p:nvPr/>
        </p:nvSpPr>
        <p:spPr>
          <a:xfrm>
            <a:off x="6954473" y="2303331"/>
            <a:ext cx="4348294" cy="10893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O" sz="2800" b="1" dirty="0">
                <a:latin typeface="Comic Sans MS" panose="030F0702030302020204" pitchFamily="66" charset="0"/>
              </a:rPr>
              <a:t>Informe de pruebas</a:t>
            </a:r>
          </a:p>
        </p:txBody>
      </p:sp>
    </p:spTree>
    <p:extLst>
      <p:ext uri="{BB962C8B-B14F-4D97-AF65-F5344CB8AC3E}">
        <p14:creationId xmlns:p14="http://schemas.microsoft.com/office/powerpoint/2010/main" val="337420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7964" y="404063"/>
            <a:ext cx="6536395" cy="1507067"/>
          </a:xfrm>
        </p:spPr>
        <p:txBody>
          <a:bodyPr/>
          <a:lstStyle/>
          <a:p>
            <a:r>
              <a:rPr lang="es-CO" dirty="0">
                <a:latin typeface="Comic Sans MS" panose="030F0702030302020204" pitchFamily="66" charset="0"/>
              </a:rPr>
              <a:t>Manual de instalación</a:t>
            </a:r>
          </a:p>
        </p:txBody>
      </p:sp>
      <p:pic>
        <p:nvPicPr>
          <p:cNvPr id="3074" name="Picture 2" descr="Resultado de imagen para manual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1" y="2291363"/>
            <a:ext cx="6763407" cy="34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7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69D49-359D-4FCD-AD1D-6B2D7D54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462" y="419450"/>
            <a:ext cx="4735076" cy="910671"/>
          </a:xfrm>
        </p:spPr>
        <p:txBody>
          <a:bodyPr/>
          <a:lstStyle/>
          <a:p>
            <a:r>
              <a:rPr lang="es-MX" dirty="0">
                <a:latin typeface="Comic Sans MS" panose="030F0702030302020204" pitchFamily="66" charset="0"/>
              </a:rPr>
              <a:t>Plan de respaldo</a:t>
            </a:r>
            <a:endParaRPr lang="es-CO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Resultado de imagen para plan de respaldo animado">
            <a:hlinkClick r:id="rId2" action="ppaction://hlinkfile"/>
            <a:extLst>
              <a:ext uri="{FF2B5EF4-FFF2-40B4-BE49-F238E27FC236}">
                <a16:creationId xmlns:a16="http://schemas.microsoft.com/office/drawing/2014/main" id="{AB351370-107B-44F0-B436-9B828655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37" y="1728133"/>
            <a:ext cx="9672506" cy="41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A675BC-C3FD-4D3D-9A4D-54E762E3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8778" y="719374"/>
            <a:ext cx="7450795" cy="1507067"/>
          </a:xfrm>
        </p:spPr>
        <p:txBody>
          <a:bodyPr/>
          <a:lstStyle/>
          <a:p>
            <a:pPr algn="ctr"/>
            <a:r>
              <a:rPr lang="es-CO" dirty="0">
                <a:latin typeface="Comic Sans MS" panose="030F0702030302020204" pitchFamily="66" charset="0"/>
              </a:rPr>
              <a:t>Informe de migración de datos</a:t>
            </a:r>
          </a:p>
        </p:txBody>
      </p:sp>
      <p:pic>
        <p:nvPicPr>
          <p:cNvPr id="4098" name="Picture 2" descr="Resultado de imagen para migracion de datos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75" y="2376635"/>
            <a:ext cx="7772400" cy="367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8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904" y="1103588"/>
            <a:ext cx="11382703" cy="4477406"/>
          </a:xfrm>
        </p:spPr>
        <p:txBody>
          <a:bodyPr>
            <a:noAutofit/>
          </a:bodyPr>
          <a:lstStyle/>
          <a:p>
            <a:r>
              <a:rPr lang="es-CO" sz="9600" b="1" dirty="0"/>
              <a:t>Quinto trimestre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62655" y="502508"/>
            <a:ext cx="5757777" cy="1199978"/>
          </a:xfrm>
        </p:spPr>
        <p:txBody>
          <a:bodyPr/>
          <a:lstStyle/>
          <a:p>
            <a:r>
              <a:rPr lang="es-MX" dirty="0">
                <a:latin typeface="Comic Sans MS" panose="030F0702030302020204" pitchFamily="66" charset="0"/>
              </a:rPr>
              <a:t>Cuadro comparativo</a:t>
            </a:r>
            <a:endParaRPr lang="es-CO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Imagen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965" y1="12286" x2="21579" y2="15714"/>
                        <a14:foregroundMark x1="5965" y1="32571" x2="16842" y2="62857"/>
                        <a14:foregroundMark x1="2456" y1="29143" x2="8772" y2="34571"/>
                        <a14:foregroundMark x1="17018" y1="61429" x2="29474" y2="97714"/>
                        <a14:foregroundMark x1="59474" y1="93714" x2="37895" y2="99143"/>
                        <a14:foregroundMark x1="60000" y1="94000" x2="64386" y2="92571"/>
                        <a14:foregroundMark x1="65088" y1="92571" x2="68421" y2="90857"/>
                        <a14:foregroundMark x1="65263" y1="79143" x2="22632" y2="29429"/>
                        <a14:foregroundMark x1="38421" y1="86286" x2="32281" y2="33429"/>
                        <a14:foregroundMark x1="58421" y1="82000" x2="22632" y2="38000"/>
                        <a14:foregroundMark x1="63860" y1="68286" x2="42807" y2="24857"/>
                        <a14:backgroundMark x1="60175" y1="98571" x2="51404" y2="99429"/>
                        <a14:backgroundMark x1="51930" y1="98857" x2="47719" y2="99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45" y="1930811"/>
            <a:ext cx="6467195" cy="397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5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10720" y="568412"/>
            <a:ext cx="6507420" cy="994031"/>
          </a:xfrm>
        </p:spPr>
        <p:txBody>
          <a:bodyPr/>
          <a:lstStyle/>
          <a:p>
            <a:r>
              <a:rPr lang="es-MX" dirty="0">
                <a:latin typeface="Comic Sans MS" panose="030F0702030302020204" pitchFamily="66" charset="0"/>
              </a:rPr>
              <a:t>Contrato informático</a:t>
            </a:r>
            <a:endParaRPr lang="es-CO" dirty="0">
              <a:latin typeface="Comic Sans MS" panose="030F0702030302020204" pitchFamily="66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2050" name="Picture 2" descr="Resultado de imagen para contrato informatico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6" y="1562444"/>
            <a:ext cx="3977460" cy="265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549" y="1863103"/>
            <a:ext cx="2051647" cy="2051647"/>
          </a:xfrm>
          <a:prstGeom prst="rect">
            <a:avLst/>
          </a:prstGeom>
        </p:spPr>
      </p:pic>
      <p:pic>
        <p:nvPicPr>
          <p:cNvPr id="5" name="Imagen 4">
            <a:hlinkClick r:id="rId7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128" y="4349873"/>
            <a:ext cx="1975104" cy="197510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5596128" y="4224580"/>
            <a:ext cx="2670048" cy="3767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>
                <a:latin typeface="Comic Sans MS" panose="030F0702030302020204" pitchFamily="66" charset="0"/>
              </a:rPr>
              <a:t>Contrato Sebastian</a:t>
            </a:r>
            <a:endParaRPr lang="es-CO" dirty="0">
              <a:latin typeface="Comic Sans MS" panose="030F0702030302020204" pitchFamily="66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788204" y="1562443"/>
            <a:ext cx="1988992" cy="3006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>
                <a:latin typeface="Comic Sans MS" panose="030F0702030302020204" pitchFamily="66" charset="0"/>
              </a:rPr>
              <a:t>Contrato Brandon</a:t>
            </a:r>
            <a:endParaRPr lang="es-CO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66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39403" y="617838"/>
            <a:ext cx="105182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600" b="1" dirty="0">
                <a:latin typeface="+mj-lt"/>
              </a:rPr>
              <a:t>Objetivos específicos:</a:t>
            </a:r>
          </a:p>
          <a:p>
            <a:endParaRPr lang="es-419" sz="3600" b="1" dirty="0">
              <a:latin typeface="+mj-lt"/>
            </a:endParaRPr>
          </a:p>
          <a:p>
            <a:r>
              <a:rPr lang="es-419" sz="3600" dirty="0"/>
              <a:t>-FACILITAR EL REGISTRO Y EL CONTROL DE LAS NOVEDADES DEL APRENDIZ.</a:t>
            </a:r>
          </a:p>
          <a:p>
            <a:r>
              <a:rPr lang="es-419" sz="3600" dirty="0"/>
              <a:t>-ALMACENAR LA INFORMACIÓN DE UNA MANERA ORGANIZADA Y FÁCIL DE ENTENDER.</a:t>
            </a:r>
          </a:p>
          <a:p>
            <a:r>
              <a:rPr lang="es-419" sz="3600" dirty="0"/>
              <a:t>-MANEJAR LA INFORMACIÓN INCLUIDA EN EL PROGRAMA DE UNA MANERA MAS FLUIDA.</a:t>
            </a:r>
            <a:endParaRPr lang="es-ES" sz="3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7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6596" y="402336"/>
            <a:ext cx="4497388" cy="898143"/>
          </a:xfrm>
        </p:spPr>
        <p:txBody>
          <a:bodyPr/>
          <a:lstStyle/>
          <a:p>
            <a:r>
              <a:rPr lang="es-MX">
                <a:latin typeface="Comic Sans MS" panose="030F0702030302020204" pitchFamily="66" charset="0"/>
              </a:rPr>
              <a:t>Infome tecnico</a:t>
            </a:r>
            <a:endParaRPr lang="es-CO">
              <a:latin typeface="Comic Sans MS" panose="030F0702030302020204" pitchFamily="66" charset="0"/>
            </a:endParaRPr>
          </a:p>
        </p:txBody>
      </p:sp>
      <p:pic>
        <p:nvPicPr>
          <p:cNvPr id="1026" name="Picture 2" descr="Resultado de imagen para informe animado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71" y="1483359"/>
            <a:ext cx="5948838" cy="46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91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56" y="684516"/>
            <a:ext cx="11145795" cy="572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3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7830" y="609600"/>
            <a:ext cx="11125759" cy="4786182"/>
          </a:xfrm>
        </p:spPr>
        <p:txBody>
          <a:bodyPr>
            <a:normAutofit fontScale="90000"/>
          </a:bodyPr>
          <a:lstStyle/>
          <a:p>
            <a:r>
              <a:rPr lang="es-419" b="1" dirty="0"/>
              <a:t>Planteamiento del problema</a:t>
            </a:r>
            <a:br>
              <a:rPr lang="es-419" b="1" dirty="0"/>
            </a:br>
            <a:r>
              <a:rPr lang="es-ES" dirty="0"/>
              <a:t> </a:t>
            </a:r>
            <a:br>
              <a:rPr lang="es-ES" dirty="0"/>
            </a:br>
            <a:r>
              <a:rPr lang="es-ES" dirty="0"/>
              <a:t>los del equipo administrativo del  El CEET (Barrio Colombia) presentan problemas a la hora de registrar una novedad, esto ocasiona que tarden demasiado a la hora de registrar las novedad ya que  tienen que llenar varios campos, y para agilizar este proceso realizaremos un sistema de información que  disminuir el tiempo de registro. </a:t>
            </a:r>
            <a:endParaRPr lang="es-E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9692" y="617837"/>
            <a:ext cx="10507921" cy="4728519"/>
          </a:xfrm>
        </p:spPr>
        <p:txBody>
          <a:bodyPr>
            <a:normAutofit fontScale="90000"/>
          </a:bodyPr>
          <a:lstStyle/>
          <a:p>
            <a:r>
              <a:rPr lang="es-419" b="1" dirty="0"/>
              <a:t>Justificación:</a:t>
            </a:r>
            <a:br>
              <a:rPr lang="es-419" dirty="0"/>
            </a:br>
            <a:br>
              <a:rPr lang="es-419" dirty="0"/>
            </a:br>
            <a:r>
              <a:rPr lang="es-419" dirty="0"/>
              <a:t>Por medio del sistema de información que estará listo aproximadamente al finalizar nuestra formación, programado en php, el cual ayudara a la administración del CEET (SEDE Colombia) a optimizar el registro de novedades de los aprendices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165" y="568411"/>
            <a:ext cx="11121016" cy="5082745"/>
          </a:xfrm>
        </p:spPr>
        <p:txBody>
          <a:bodyPr>
            <a:normAutofit/>
          </a:bodyPr>
          <a:lstStyle/>
          <a:p>
            <a:r>
              <a:rPr lang="es-419" b="1" dirty="0"/>
              <a:t>Alcance:</a:t>
            </a:r>
            <a:br>
              <a:rPr lang="es-419" b="1" dirty="0"/>
            </a:br>
            <a:br>
              <a:rPr lang="es-419" b="1" dirty="0"/>
            </a:br>
            <a:r>
              <a:rPr lang="es-419" dirty="0"/>
              <a:t>El sistema contará con los roles de administrador, apoyo de administración,</a:t>
            </a:r>
            <a:br>
              <a:rPr lang="es-419" dirty="0"/>
            </a:br>
            <a:r>
              <a:rPr lang="es-419" dirty="0"/>
              <a:t>bienestar e instructor, con los cuales estos podrán gestionar las novedades de los aprendices.</a:t>
            </a:r>
            <a:br>
              <a:rPr lang="es-419" b="1" dirty="0"/>
            </a:br>
            <a:r>
              <a:rPr lang="es-419" b="1" dirty="0"/>
              <a:t>		</a:t>
            </a:r>
            <a:br>
              <a:rPr lang="es-419" b="1" dirty="0"/>
            </a:br>
            <a:endParaRPr lang="es-ES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oz_170815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628" y="2367291"/>
            <a:ext cx="3071437" cy="307143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63806" y="1019138"/>
            <a:ext cx="4917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latin typeface="+mj-lt"/>
              </a:rPr>
              <a:t>La entrevista fue 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Encuest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81" y="1601801"/>
            <a:ext cx="3076731" cy="38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08017" y="635983"/>
            <a:ext cx="4184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4000" dirty="0">
                <a:latin typeface="+mj-lt"/>
              </a:rPr>
              <a:t>De la encuesta:</a:t>
            </a:r>
            <a:endParaRPr lang="es-ES" sz="4000" dirty="0">
              <a:latin typeface="+mj-lt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227" y="4592197"/>
            <a:ext cx="2268773" cy="2265803"/>
          </a:xfrm>
          <a:prstGeom prst="rect">
            <a:avLst/>
          </a:prstGeom>
        </p:spPr>
      </p:pic>
      <p:pic>
        <p:nvPicPr>
          <p:cNvPr id="5" name="Imagen 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5838" y="2448795"/>
            <a:ext cx="5026438" cy="231774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018366" y="727732"/>
            <a:ext cx="4821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4000" dirty="0">
                <a:latin typeface="+mj-lt"/>
              </a:rPr>
              <a:t>Los Resultados fueron:</a:t>
            </a:r>
            <a:endParaRPr lang="es-E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8494120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1277</TotalTime>
  <Words>409</Words>
  <Application>Microsoft Office PowerPoint</Application>
  <PresentationFormat>Panorámica</PresentationFormat>
  <Paragraphs>96</Paragraphs>
  <Slides>41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Century Gothic</vt:lpstr>
      <vt:lpstr>Comic Sans MS</vt:lpstr>
      <vt:lpstr>Cooper Std Black</vt:lpstr>
      <vt:lpstr>Times New Roman</vt:lpstr>
      <vt:lpstr>Wingdings 3</vt:lpstr>
      <vt:lpstr>Sector</vt:lpstr>
      <vt:lpstr>Sistema de información para el registro de las novedades de aprendices </vt:lpstr>
      <vt:lpstr>Presentación de PowerPoint</vt:lpstr>
      <vt:lpstr>Objetivo:  Diseñar un sistema de información en el cual el usuario pueda realizar de forma fácil y eficiente el registro de novedades. </vt:lpstr>
      <vt:lpstr>Presentación de PowerPoint</vt:lpstr>
      <vt:lpstr>Planteamiento del problema   los del equipo administrativo del  El CEET (Barrio Colombia) presentan problemas a la hora de registrar una novedad, esto ocasiona que tarden demasiado a la hora de registrar las novedad ya que  tienen que llenar varios campos, y para agilizar este proceso realizaremos un sistema de información que  disminuir el tiempo de registro. </vt:lpstr>
      <vt:lpstr>Justificación:  Por medio del sistema de información que estará listo aproximadamente al finalizar nuestra formación, programado en php, el cual ayudara a la administración del CEET (SEDE Colombia) a optimizar el registro de novedades de los aprendices</vt:lpstr>
      <vt:lpstr>Alcance:  El sistema contará con los roles de administrador, apoyo de administración, bienestar e instructor, con los cuales estos podrán gestionar las novedades de los aprendices.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Hardware y Software con el que cuenta el cliente</vt:lpstr>
      <vt:lpstr>Requerimientos funcionales y no funcionales:</vt:lpstr>
      <vt:lpstr>Presentación de PowerPoint</vt:lpstr>
      <vt:lpstr>Casos de uso extendido</vt:lpstr>
      <vt:lpstr>Segundo trimestre</vt:lpstr>
      <vt:lpstr>Modelo relacional</vt:lpstr>
      <vt:lpstr>Diccionario de datos</vt:lpstr>
      <vt:lpstr>Diagrama de Gantt</vt:lpstr>
      <vt:lpstr>Diagrama de distribución</vt:lpstr>
      <vt:lpstr>Diagrama de clases</vt:lpstr>
      <vt:lpstr>Prototipo MOckups</vt:lpstr>
      <vt:lpstr>Normalización Mer </vt:lpstr>
      <vt:lpstr>Tercer trimestre</vt:lpstr>
      <vt:lpstr>Sentencias DDL</vt:lpstr>
      <vt:lpstr>Sentencias dml</vt:lpstr>
      <vt:lpstr>Prototipo no funcional CSS</vt:lpstr>
      <vt:lpstr>Control de versiones</vt:lpstr>
      <vt:lpstr>Informe de costos</vt:lpstr>
      <vt:lpstr>Cuarto trimestre</vt:lpstr>
      <vt:lpstr>Manual Técnico</vt:lpstr>
      <vt:lpstr>Pruebas de software</vt:lpstr>
      <vt:lpstr>Manual de instalación</vt:lpstr>
      <vt:lpstr>Plan de respaldo</vt:lpstr>
      <vt:lpstr>Informe de migración de datos</vt:lpstr>
      <vt:lpstr>Quinto trimestre</vt:lpstr>
      <vt:lpstr>Cuadro comparativo</vt:lpstr>
      <vt:lpstr>Contrato informático</vt:lpstr>
      <vt:lpstr>Infome tecnico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SENA</dc:creator>
  <cp:lastModifiedBy>SENA</cp:lastModifiedBy>
  <cp:revision>113</cp:revision>
  <dcterms:created xsi:type="dcterms:W3CDTF">2017-08-15T17:38:01Z</dcterms:created>
  <dcterms:modified xsi:type="dcterms:W3CDTF">2018-12-04T18:18:03Z</dcterms:modified>
</cp:coreProperties>
</file>